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5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99FF"/>
    <a:srgbClr val="93E9F7"/>
    <a:srgbClr val="66FF33"/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5F22F-F8EC-49A9-A574-CEE34A3F3E35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FF5AF-AD6E-4B0E-8A09-BEC787E19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7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FF5AF-AD6E-4B0E-8A09-BEC787E19A7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11.gif"/><Relationship Id="rId9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огопеды\Эл игра ЛЯГУШОНОК\ляг на нач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2428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9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Прогулка с лягушонком Квакшей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1214446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  <a:latin typeface="Arial Black" pitchFamily="34" charset="0"/>
              </a:rPr>
              <a:t>Электронное пособие для формирования слоговой структуры слова у  дошкольников с  тяжелыми нарушениями речи</a:t>
            </a:r>
          </a:p>
          <a:p>
            <a:endParaRPr lang="ru-RU" sz="1600" i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0527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МАДОУ «Детский сад №37»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Цель: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преодоление нарушений слоговой структуры слова у детей с </a:t>
            </a:r>
            <a:r>
              <a:rPr lang="ru-RU" smtClean="0"/>
              <a:t>тяжелыми нарушениями </a:t>
            </a:r>
            <a:r>
              <a:rPr lang="ru-RU" dirty="0" smtClean="0"/>
              <a:t>речи</a:t>
            </a:r>
          </a:p>
          <a:p>
            <a:pPr algn="just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48" y="29289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Задачи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4000504"/>
            <a:ext cx="8229600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5900" dirty="0" smtClean="0">
                <a:latin typeface="+mj-lt"/>
                <a:ea typeface="+mj-ea"/>
                <a:cs typeface="+mj-cs"/>
              </a:rPr>
              <a:t>закреплять умение произносить гласные звуки на твердой и мягкой атаке;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5900" dirty="0" smtClean="0">
                <a:latin typeface="+mj-lt"/>
                <a:ea typeface="+mj-ea"/>
                <a:cs typeface="+mj-cs"/>
              </a:rPr>
              <a:t> закреплять умение произносить трехбуквенные слоги со стечением согласных;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5900" dirty="0" smtClean="0">
                <a:latin typeface="+mj-lt"/>
                <a:ea typeface="+mj-ea"/>
                <a:cs typeface="+mj-cs"/>
              </a:rPr>
              <a:t> закреплять умение произносить слова разной слоговой структуры;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5900" dirty="0" smtClean="0">
                <a:latin typeface="+mj-lt"/>
                <a:ea typeface="+mj-ea"/>
                <a:cs typeface="+mj-cs"/>
              </a:rPr>
              <a:t> закреплять умение составлять простые предложения.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Правила работы с презентацией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Листать слайды – щелкнуть левой кнопкой «мыши»,</a:t>
            </a:r>
          </a:p>
          <a:p>
            <a:pPr algn="ctr"/>
            <a:r>
              <a:rPr lang="ru-RU" dirty="0" smtClean="0"/>
              <a:t>Любое последующее действие - щелкнуть левой кнопкой «мыши»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носка-облако 15"/>
          <p:cNvSpPr/>
          <p:nvPr/>
        </p:nvSpPr>
        <p:spPr>
          <a:xfrm>
            <a:off x="2214546" y="0"/>
            <a:ext cx="6500858" cy="2000264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829576" cy="58259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/>
            </a:r>
            <a:br>
              <a:rPr lang="ru-RU" sz="32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                </a:t>
            </a:r>
            <a:r>
              <a:rPr lang="ru-RU" sz="2400" b="1" i="1" dirty="0" smtClean="0">
                <a:solidFill>
                  <a:srgbClr val="7030A0"/>
                </a:solidFill>
              </a:rPr>
              <a:t>Спой вместе с лягушонком 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                 гласные песенки цветочков, 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              прочитай или повтори за взрослым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026" name="AutoShape 2" descr="https://apf.mail.ru/cgi-bin/readmsg/%D1%86%D0%B2.jpg?id=14911508980000000996%3B0%3B60&amp;x-email=lenusik196%40mail.ru&amp;exif=1&amp;bs=740626&amp;bl=140901&amp;ct=image%2Fjpeg&amp;cn=%25d1%2586%25d0%25b2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User\AppData\Local\Temp\HZ$D.411.592\цвето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 l="16069" r="24246" b="10584"/>
          <a:stretch>
            <a:fillRect/>
          </a:stretch>
        </p:blipFill>
        <p:spPr bwMode="auto">
          <a:xfrm>
            <a:off x="500034" y="4286256"/>
            <a:ext cx="2571768" cy="2571768"/>
          </a:xfrm>
          <a:prstGeom prst="rect">
            <a:avLst/>
          </a:prstGeom>
          <a:noFill/>
        </p:spPr>
      </p:pic>
      <p:pic>
        <p:nvPicPr>
          <p:cNvPr id="1031" name="Picture 7" descr="C:\Users\User\AppData\Local\Temp\HZ$D.411.596\цв1.png"/>
          <p:cNvPicPr>
            <a:picLocks noChangeAspect="1" noChangeArrowheads="1"/>
          </p:cNvPicPr>
          <p:nvPr/>
        </p:nvPicPr>
        <p:blipFill>
          <a:blip r:embed="rId4"/>
          <a:srcRect l="16738" r="14944"/>
          <a:stretch>
            <a:fillRect/>
          </a:stretch>
        </p:blipFill>
        <p:spPr bwMode="auto">
          <a:xfrm>
            <a:off x="6429388" y="1500174"/>
            <a:ext cx="2286016" cy="2308100"/>
          </a:xfrm>
          <a:prstGeom prst="rect">
            <a:avLst/>
          </a:prstGeom>
          <a:noFill/>
        </p:spPr>
      </p:pic>
      <p:pic>
        <p:nvPicPr>
          <p:cNvPr id="1032" name="Picture 8" descr="C:\Users\User\AppData\Local\Temp\HZ$D.411.597\ц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85794"/>
            <a:ext cx="2714612" cy="2714612"/>
          </a:xfrm>
          <a:prstGeom prst="rect">
            <a:avLst/>
          </a:prstGeom>
          <a:noFill/>
        </p:spPr>
      </p:pic>
      <p:pic>
        <p:nvPicPr>
          <p:cNvPr id="1033" name="Picture 9" descr="C:\Users\User\AppData\Local\Temp\HZ$D.411.598\цв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3428992" y="4286256"/>
            <a:ext cx="2225624" cy="2158855"/>
          </a:xfrm>
          <a:prstGeom prst="rect">
            <a:avLst/>
          </a:prstGeom>
          <a:noFill/>
        </p:spPr>
      </p:pic>
      <p:pic>
        <p:nvPicPr>
          <p:cNvPr id="1036" name="Picture 12" descr="C:\Users\User\AppData\Local\Temp\HZ$D.411.603\цв3.png"/>
          <p:cNvPicPr>
            <a:picLocks noChangeAspect="1" noChangeArrowheads="1"/>
          </p:cNvPicPr>
          <p:nvPr/>
        </p:nvPicPr>
        <p:blipFill>
          <a:blip r:embed="rId7" cstate="print"/>
          <a:srcRect l="8600" r="9698"/>
          <a:stretch>
            <a:fillRect/>
          </a:stretch>
        </p:blipFill>
        <p:spPr bwMode="auto">
          <a:xfrm>
            <a:off x="2285984" y="1714488"/>
            <a:ext cx="2714644" cy="2491344"/>
          </a:xfrm>
          <a:prstGeom prst="rect">
            <a:avLst/>
          </a:prstGeom>
          <a:noFill/>
        </p:spPr>
      </p:pic>
      <p:pic>
        <p:nvPicPr>
          <p:cNvPr id="1037" name="Picture 13" descr="D:\Логопеды\Эл игра ЛЯГУШОНОК\лягу.png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lum bright="-10000" contrast="20000"/>
          </a:blip>
          <a:srcRect/>
          <a:stretch>
            <a:fillRect/>
          </a:stretch>
        </p:blipFill>
        <p:spPr bwMode="auto">
          <a:xfrm>
            <a:off x="6429388" y="3857628"/>
            <a:ext cx="2145922" cy="261061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857488" y="2428868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АУ</a:t>
            </a:r>
            <a:endParaRPr lang="ru-RU" sz="60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5140" y="2143116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ОИ</a:t>
            </a:r>
            <a:endParaRPr lang="ru-RU" sz="60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1643050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ЭА</a:t>
            </a:r>
            <a:endParaRPr lang="ru-RU" sz="60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8662" y="5000636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rial Black" pitchFamily="34" charset="0"/>
              </a:rPr>
              <a:t>УЫ</a:t>
            </a:r>
            <a:endParaRPr lang="ru-RU" sz="6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6182" y="4857760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 Black" pitchFamily="34" charset="0"/>
              </a:rPr>
              <a:t>ИА</a:t>
            </a:r>
            <a:endParaRPr lang="ru-RU" sz="6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000200" y="214290"/>
            <a:ext cx="7143800" cy="157163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500042"/>
            <a:ext cx="6157898" cy="107156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Помоги лягушонку перебраться на 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через болото, прочитай или повтори 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за взрослым слоги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7411" name="Picture 3" descr="C:\Users\User\AppData\Local\Temp\HZ$D.411.605\лягушка прыгает по кувшинкам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814" t="17358" r="43157" b="47925"/>
          <a:stretch>
            <a:fillRect/>
          </a:stretch>
        </p:blipFill>
        <p:spPr bwMode="auto">
          <a:xfrm>
            <a:off x="571472" y="500042"/>
            <a:ext cx="1214446" cy="928694"/>
          </a:xfrm>
          <a:prstGeom prst="rect">
            <a:avLst/>
          </a:prstGeom>
          <a:noFill/>
        </p:spPr>
      </p:pic>
      <p:pic>
        <p:nvPicPr>
          <p:cNvPr id="8" name="Picture 3" descr="C:\Users\User\AppData\Local\Temp\HZ$D.411.605\лягушка прыгает по кувшинкам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876" r="83413" b="46960"/>
          <a:stretch>
            <a:fillRect/>
          </a:stretch>
        </p:blipFill>
        <p:spPr bwMode="auto">
          <a:xfrm>
            <a:off x="0" y="0"/>
            <a:ext cx="1071538" cy="1236390"/>
          </a:xfrm>
          <a:prstGeom prst="rect">
            <a:avLst/>
          </a:prstGeom>
          <a:noFill/>
        </p:spPr>
      </p:pic>
      <p:pic>
        <p:nvPicPr>
          <p:cNvPr id="9" name="Picture 3" descr="C:\Users\User\AppData\Local\Temp\HZ$D.411.605\лягушка прыгает по кувшинкам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107" b="32495"/>
          <a:stretch>
            <a:fillRect/>
          </a:stretch>
        </p:blipFill>
        <p:spPr bwMode="auto">
          <a:xfrm>
            <a:off x="7974230" y="4714884"/>
            <a:ext cx="1169770" cy="2000264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>
          <a:xfrm>
            <a:off x="0" y="1714488"/>
            <a:ext cx="2557482" cy="857256"/>
            <a:chOff x="571472" y="1785926"/>
            <a:chExt cx="2557482" cy="857256"/>
          </a:xfrm>
        </p:grpSpPr>
        <p:pic>
          <p:nvPicPr>
            <p:cNvPr id="10" name="Picture 3" descr="C:\Users\User\AppData\Local\Temp\HZ$D.411.605\лягушка прыгает по кувшинкам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307" r="69548" b="30406"/>
            <a:stretch>
              <a:fillRect/>
            </a:stretch>
          </p:blipFill>
          <p:spPr bwMode="auto">
            <a:xfrm>
              <a:off x="571472" y="1785926"/>
              <a:ext cx="2557482" cy="857256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000100" y="1857364"/>
              <a:ext cx="2000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Arial Black" pitchFamily="34" charset="0"/>
                </a:rPr>
                <a:t>КНА</a:t>
              </a:r>
              <a:endParaRPr lang="ru-RU" sz="40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142976" y="2857496"/>
            <a:ext cx="2214578" cy="830467"/>
            <a:chOff x="3786182" y="1857364"/>
            <a:chExt cx="2214578" cy="830467"/>
          </a:xfrm>
        </p:grpSpPr>
        <p:pic>
          <p:nvPicPr>
            <p:cNvPr id="18" name="Picture 3" descr="C:\Users\User\AppData\Local\Temp\HZ$D.411.605\лягушка прыгает по кувшинкам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830" t="65094" r="28548" b="13208"/>
            <a:stretch>
              <a:fillRect/>
            </a:stretch>
          </p:blipFill>
          <p:spPr bwMode="auto">
            <a:xfrm>
              <a:off x="3786182" y="1857364"/>
              <a:ext cx="2214578" cy="830467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4143372" y="1928802"/>
              <a:ext cx="1571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2060"/>
                  </a:solidFill>
                  <a:latin typeface="Arial Black" pitchFamily="34" charset="0"/>
                </a:rPr>
                <a:t>АКН</a:t>
              </a:r>
              <a:endParaRPr lang="ru-RU" sz="36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786050" y="4143380"/>
            <a:ext cx="1714512" cy="646331"/>
            <a:chOff x="6643702" y="2714620"/>
            <a:chExt cx="1714512" cy="646331"/>
          </a:xfrm>
        </p:grpSpPr>
        <p:pic>
          <p:nvPicPr>
            <p:cNvPr id="17" name="Picture 3" descr="C:\Users\User\AppData\Local\Temp\HZ$D.411.605\лягушка прыгает по кувшинкам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830" t="65094" r="28548" b="13208"/>
            <a:stretch>
              <a:fillRect/>
            </a:stretch>
          </p:blipFill>
          <p:spPr bwMode="auto">
            <a:xfrm>
              <a:off x="6643702" y="2714620"/>
              <a:ext cx="1714512" cy="642942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786578" y="2714620"/>
              <a:ext cx="1500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2060"/>
                  </a:solidFill>
                  <a:latin typeface="Arial Black" pitchFamily="34" charset="0"/>
                </a:rPr>
                <a:t>ПТУ</a:t>
              </a:r>
              <a:endParaRPr lang="ru-RU" sz="36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428992" y="5143512"/>
            <a:ext cx="2557482" cy="857256"/>
            <a:chOff x="4429124" y="4214818"/>
            <a:chExt cx="2557482" cy="857256"/>
          </a:xfrm>
        </p:grpSpPr>
        <p:pic>
          <p:nvPicPr>
            <p:cNvPr id="13" name="Picture 3" descr="C:\Users\User\AppData\Local\Temp\HZ$D.411.605\лягушка прыгает по кувшинкам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307" r="69548" b="30406"/>
            <a:stretch>
              <a:fillRect/>
            </a:stretch>
          </p:blipFill>
          <p:spPr bwMode="auto">
            <a:xfrm>
              <a:off x="4429124" y="4214818"/>
              <a:ext cx="2557482" cy="857256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5214942" y="4214818"/>
              <a:ext cx="135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2060"/>
                  </a:solidFill>
                  <a:latin typeface="Arial Black" pitchFamily="34" charset="0"/>
                </a:rPr>
                <a:t>ТПУ</a:t>
              </a:r>
              <a:endParaRPr lang="ru-RU" sz="36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500694" y="6000768"/>
            <a:ext cx="2557482" cy="1071570"/>
            <a:chOff x="1214414" y="5000636"/>
            <a:chExt cx="2557482" cy="1071570"/>
          </a:xfrm>
        </p:grpSpPr>
        <p:pic>
          <p:nvPicPr>
            <p:cNvPr id="14" name="Picture 3" descr="C:\Users\User\AppData\Local\Temp\HZ$D.411.605\лягушка прыгает по кувшинкам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307" r="69548" b="30406"/>
            <a:stretch>
              <a:fillRect/>
            </a:stretch>
          </p:blipFill>
          <p:spPr bwMode="auto">
            <a:xfrm>
              <a:off x="1214414" y="5000636"/>
              <a:ext cx="2557482" cy="107157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1643042" y="5143512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2060"/>
                  </a:solidFill>
                  <a:latin typeface="Arial Black" pitchFamily="34" charset="0"/>
                </a:rPr>
                <a:t>ДМО</a:t>
              </a:r>
              <a:endParaRPr lang="ru-RU" sz="36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873859" y="3357562"/>
            <a:ext cx="2270141" cy="928694"/>
            <a:chOff x="5572132" y="5715016"/>
            <a:chExt cx="2270141" cy="928694"/>
          </a:xfrm>
        </p:grpSpPr>
        <p:pic>
          <p:nvPicPr>
            <p:cNvPr id="11" name="Picture 3" descr="C:\Users\User\AppData\Local\Temp\HZ$D.411.605\лягушка прыгает по кувшинкам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4865" t="43396" r="17065" b="34906"/>
            <a:stretch>
              <a:fillRect/>
            </a:stretch>
          </p:blipFill>
          <p:spPr bwMode="auto">
            <a:xfrm>
              <a:off x="5572132" y="5715016"/>
              <a:ext cx="2270141" cy="928694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6000760" y="5857892"/>
              <a:ext cx="1500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2060"/>
                  </a:solidFill>
                  <a:latin typeface="Arial Black" pitchFamily="34" charset="0"/>
                </a:rPr>
                <a:t>ОДМ</a:t>
              </a:r>
              <a:endParaRPr lang="ru-RU" sz="36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1896 C 0.00295 -0.02081 0.00694 -0.02197 0.00903 -0.02498 C 0.01337 -0.03122 0.01597 -0.034 0.02205 -0.03839 C 0.03212 -0.04579 0.04392 -0.04972 0.0559 -0.05319 C 0.06476 -0.05874 0.07621 -0.05967 0.08576 -0.06429 C 0.0901 -0.06383 0.09462 -0.06429 0.09878 -0.06291 C 0.1 -0.06244 0.1 -0.06059 0.1 -0.05944 C 0.1 -0.02428 0.1151 0.01665 0.09479 0.04602 C 0.09306 0.05319 0.09132 0.06059 0.08698 0.06684 C 0.08611 0.06915 0.08524 0.07169 0.08437 0.074 C 0.08333 0.07678 0.07917 0.08141 0.07917 0.08164 C 0.07882 0.08302 0.07795 0.08649 0.07795 0.08649 " pathEditMode="relative" rAng="0" ptsTypes="fffffffffffA">
                                      <p:cBhvr>
                                        <p:cTn id="11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95 0.08673 C 0.09236 0.08442 0.08698 0.08395 0.09739 0.07979 C 0.10278 0.07424 0.10937 0.07216 0.11423 0.06591 C 0.11771 0.06152 0.12205 0.05551 0.12604 0.05204 C 0.1309 0.04764 0.13993 0.04718 0.14548 0.0451 C 0.15451 0.04186 0.16389 0.03886 0.17274 0.03469 C 0.18246 0.03608 0.18628 0.03516 0.1934 0.04163 C 0.1967 0.04834 0.20087 0.05666 0.20642 0.05898 C 0.21406 0.07447 0.2118 0.10222 0.20382 0.11772 C 0.20278 0.13368 0.20295 0.15079 0.196 0.16443 C 0.19427 0.18386 0.19444 0.21254 0.18055 0.22503 C 0.17812 0.23682 0.17239 0.24422 0.16493 0.25093 C 0.16319 0.25948 0.16475 0.25625 0.16094 0.26133 " pathEditMode="relative" ptsTypes="ffffffffffffA">
                                      <p:cBhvr>
                                        <p:cTn id="2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94 0.26133 C 0.16233 0.25393 0.16215 0.25324 0.16493 0.2463 C 0.16649 0.2426 0.17014 0.2352 0.17014 0.23543 C 0.17118 0.22895 0.17222 0.21855 0.17396 0.21299 C 0.17517 0.20906 0.17917 0.20189 0.17917 0.20213 C 0.18142 0.19149 0.18594 0.18709 0.19219 0.18154 C 0.19445 0.17114 0.19167 0.18062 0.1974 0.17044 C 0.2007 0.16443 0.20208 0.15818 0.20642 0.15379 C 0.21129 0.14893 0.21597 0.14454 0.22066 0.13899 C 0.22431 0.13483 0.22917 0.13275 0.23247 0.12789 C 0.2375 0.12049 0.24254 0.1117 0.24931 0.10916 C 0.25486 0.09736 0.26441 0.09759 0.27396 0.09644 C 0.34323 0.06521 0.3217 0.19056 0.30781 0.25925 C 0.30469 0.27521 0.30486 0.29371 0.29861 0.30735 C 0.29583 0.31984 0.29931 0.30596 0.29479 0.31868 C 0.29358 0.32215 0.29375 0.32655 0.29219 0.32978 C 0.29115 0.3321 0.28941 0.33325 0.2882 0.33534 C 0.28715 0.33695 0.28646 0.33904 0.28559 0.34089 C 0.28125 0.36609 0.28785 0.3314 0.28177 0.35384 C 0.27396 0.38275 0.28663 0.34505 0.27778 0.37026 C 0.27674 0.38205 0.27517 0.38922 0.27274 0.40009 C 0.27188 0.40379 0.27188 0.40818 0.27014 0.41119 C 0.2691 0.41304 0.26754 0.41373 0.26615 0.41489 C 0.2658 0.41859 0.2658 0.42252 0.26493 0.42599 C 0.26441 0.42807 0.26233 0.43154 0.26233 0.432 " pathEditMode="relative" rAng="0" ptsTypes="ffffffffffffffffffffffffA">
                                      <p:cBhvr>
                                        <p:cTn id="2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33 0.43201 C 0.27222 0.42345 0.27483 0.40934 0.28299 0.39894 C 0.28559 0.39547 0.28819 0.39223 0.2908 0.38899 C 0.29253 0.38668 0.29601 0.38228 0.29601 0.38252 C 0.29896 0.37303 0.30208 0.3661 0.30642 0.35754 C 0.30781 0.35476 0.31042 0.34944 0.31042 0.34944 C 0.31302 0.33857 0.31667 0.32678 0.32205 0.31776 C 0.32396 0.31036 0.32674 0.30388 0.32847 0.29625 C 0.33073 0.27544 0.3375 0.25555 0.34149 0.23497 C 0.34462 0.21901 0.34635 0.19773 0.35712 0.18709 C 0.35851 0.17946 0.35972 0.17669 0.36493 0.17229 C 0.36736 0.16281 0.36424 0.1716 0.37014 0.1642 C 0.37604 0.15657 0.3691 0.1605 0.37656 0.15749 C 0.38472 0.15079 0.39358 0.13876 0.40382 0.1376 C 0.4125 0.13668 0.42118 0.13645 0.42986 0.13598 C 0.44236 0.12974 0.46493 0.12003 0.46875 0.14084 C 0.46996 0.19473 0.47205 0.21901 0.47014 0.27313 C 0.46875 0.31499 0.47118 0.30435 0.46615 0.32285 C 0.46441 0.33881 0.45972 0.36008 0.45312 0.37419 C 0.44913 0.39593 0.43455 0.41235 0.42847 0.43363 C 0.42691 0.4482 0.42812 0.44172 0.42465 0.4549 C 0.42413 0.45675 0.42326 0.45999 0.42326 0.46022 C 0.41875 0.51434 0.42205 0.46993 0.42205 0.59413 " pathEditMode="relative" rAng="0" ptsTypes="ffffffffffffffffffffffA">
                                      <p:cBhvr>
                                        <p:cTn id="3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05 0.59413 C 0.42431 0.57308 0.42986 0.55643 0.43455 0.537 C 0.43871 0.51989 0.44201 0.50208 0.44618 0.48497 C 0.45156 0.46323 0.45764 0.44172 0.46233 0.41929 C 0.46736 0.39477 0.46024 0.42044 0.46684 0.39339 C 0.46996 0.38067 0.47344 0.36864 0.47587 0.35523 C 0.47951 0.33418 0.48281 0.31198 0.48924 0.29302 C 0.49062 0.28469 0.49375 0.27058 0.49722 0.26526 C 0.49913 0.26249 0.5066 0.25948 0.50885 0.25832 C 0.55035 0.25925 0.56858 0.25139 0.59965 0.26526 C 0.60191 0.2722 0.60503 0.2759 0.60764 0.28261 C 0.60833 0.28677 0.60972 0.2907 0.61042 0.29487 C 0.61094 0.2981 0.61094 0.3018 0.61128 0.30504 C 0.61146 0.30689 0.61181 0.30851 0.61215 0.31036 C 0.61181 0.35245 0.61528 0.395 0.60764 0.43478 C 0.60625 0.4593 0.60469 0.49121 0.60052 0.51457 C 0.59965 0.53723 0.59844 0.5592 0.59427 0.58025 C 0.59149 0.5932 0.59132 0.60314 0.58611 0.61309 C 0.58437 0.62257 0.58559 0.62627 0.5816 0.6339 C 0.58038 0.64107 0.5776 0.645 0.57535 0.65125 C 0.57361 0.66697 0.57413 0.66674 0.5691 0.67877 C 0.56788 0.68201 0.56545 0.68918 0.56545 0.68941 C 0.56441 0.70351 0.56458 0.69704 0.56458 0.70814 " pathEditMode="relative" rAng="0" ptsTypes="ffffffffffffffffffffffA">
                                      <p:cBhvr>
                                        <p:cTn id="4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58 0.70814 C 0.56545 0.66628 0.5592 0.6524 0.56979 0.62511 C 0.57118 0.61355 0.57344 0.60222 0.575 0.59042 C 0.57552 0.54116 0.56875 0.48196 0.58142 0.43131 C 0.58264 0.42137 0.58299 0.41096 0.58559 0.40148 C 0.58611 0.3691 0.5809 0.32724 0.5934 0.29556 C 0.59618 0.27544 0.59444 0.2833 0.59722 0.27243 C 0.59861 0.25647 0.59931 0.23959 0.60365 0.22433 C 0.60521 0.21901 0.61042 0.20953 0.61042 0.20976 C 0.61424 0.19357 0.60799 0.21577 0.61562 0.2012 C 0.61667 0.19912 0.61597 0.19635 0.61684 0.1945 C 0.61892 0.18918 0.62326 0.17969 0.62726 0.17622 C 0.62969 0.16813 0.63333 0.16304 0.63906 0.15819 C 0.64392 0.14015 0.6559 0.13598 0.66788 0.12835 C 0.67691 0.12858 0.71024 0.11795 0.72014 0.13645 C 0.72187 0.14685 0.72483 0.15564 0.72951 0.16489 C 0.73229 0.17553 0.72882 0.16351 0.73333 0.17484 C 0.73611 0.18178 0.73733 0.1901 0.73854 0.19773 C 0.73976 0.23335 0.74045 0.27035 0.74635 0.3055 C 0.74757 0.32262 0.74323 0.32192 0.74913 0.32192 " pathEditMode="relative" rAng="0" ptsTypes="fffffffffffffffffffA">
                                      <p:cBhvr>
                                        <p:cTn id="5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914 0.32192 C 0.754 0.31244 0.76302 0.31429 0.76997 0.30804 C 0.77587 0.30273 0.77987 0.29579 0.78681 0.29255 C 0.79636 0.27983 0.80539 0.26989 0.81667 0.25971 C 0.82188 0.25508 0.82639 0.25 0.8323 0.24768 C 0.85886 0.22363 0.90018 0.23103 0.9283 0.23034 C 0.93907 0.22733 0.93264 0.22849 0.94792 0.22849 " pathEditMode="relative" ptsTypes="ffffffA">
                                      <p:cBhvr>
                                        <p:cTn id="6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AppData\Local\Temp\HZ$D.092.4017\фон болото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22412"/>
            <a:ext cx="9144000" cy="6835588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000100" y="142852"/>
            <a:ext cx="7143800" cy="1643074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Покорми лягушонка комариками, 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прочитай или повтори за взрослым слоги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642910" y="4929198"/>
            <a:ext cx="1996613" cy="118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10800000" lon="21573786" rev="11400000"/>
            </a:camera>
            <a:lightRig rig="threePt" dir="t"/>
          </a:scene3d>
        </p:spPr>
      </p:pic>
      <p:pic>
        <p:nvPicPr>
          <p:cNvPr id="1027" name="Picture 3" descr="C:\Users\User\AppData\Local\Temp\HZ$D.092.4012\комар летит.gif"/>
          <p:cNvPicPr>
            <a:picLocks noChangeAspect="1" noChangeArrowheads="1" noCrop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7072330" y="3071810"/>
            <a:ext cx="933448" cy="700086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5214942" y="5857892"/>
            <a:ext cx="3714776" cy="8572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29256" y="607220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МНА-МНО-МНУ-МНЫ-МНЭ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429256" y="5786454"/>
            <a:ext cx="3500462" cy="857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00694" y="60007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ГВА-ГВО-ГВУ-ГВЫ-ГВЭ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9" name="Picture 3" descr="C:\Users\User\AppData\Local\Temp\HZ$D.092.4012\комар летит.gif"/>
          <p:cNvPicPr>
            <a:picLocks noChangeAspect="1" noChangeArrowheads="1" noCrop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3143240" y="2143116"/>
            <a:ext cx="933448" cy="700086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5500694" y="5715016"/>
            <a:ext cx="3429024" cy="857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429256" y="600076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ДМА-ДМО-ДМУ-ДМЫ-ДМЭ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3" name="Picture 3" descr="C:\Users\User\AppData\Local\Temp\HZ$D.092.4012\комар летит.gif"/>
          <p:cNvPicPr>
            <a:picLocks noChangeAspect="1" noChangeArrowheads="1" noCrop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786314" y="2214554"/>
            <a:ext cx="933448" cy="700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25 -0.05851 C 0.17657 -0.06499 0.18976 -0.08649 0.20868 -0.09621 C 0.22535 -0.105 0.24237 -0.1117 0.25973 -0.11887 C 0.28924 -0.1309 0.31789 -0.14755 0.34827 -0.15634 C 0.36841 -0.16929 0.39358 -0.16906 0.41528 -0.17021 C 0.43507 -0.17646 0.454 -0.17761 0.47431 -0.179 C 0.49427 -0.1871 0.53889 -0.18293 0.56146 -0.18409 C 0.57101 -0.19288 0.57709 -0.20699 0.58577 -0.2167 C 0.58768 -0.21901 0.59046 -0.21994 0.59237 -0.22179 C 0.59427 -0.22387 0.59601 -0.22618 0.59775 -0.22849 C 0.59862 -0.23081 0.59914 -0.23335 0.60035 -0.23543 C 0.60157 -0.23705 0.60348 -0.23728 0.60434 -0.2389 C 0.61181 -0.25093 0.59862 -0.23798 0.60973 -0.24769 C 0.61025 -0.24931 0.61112 -0.25254 0.61112 -0.25254 L 0.12952 0.00671 " pathEditMode="relative" rAng="0" ptsTypes="fffffffffffff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0" y="-6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9 -0.12396 C 0.02448 -0.14038 0.01789 -0.12766 0.0283 -0.13876 C 0.03421 -0.14524 0.03056 -0.14501 0.03612 -0.15356 C 0.03802 -0.15657 0.04063 -0.15796 0.04254 -0.16096 C 0.05365 -0.17808 0.06285 -0.1975 0.07379 -0.21439 C 0.07657 -0.21878 0.08021 -0.22248 0.08282 -0.22734 C 0.08941 -0.23936 0.09601 -0.25139 0.10487 -0.26041 C 0.1073 -0.26966 0.11233 -0.27428 0.11528 -0.28261 C 0.11737 -0.28862 0.11789 -0.29348 0.12049 -0.29926 C 0.12171 -0.30527 0.12917 -0.32979 0.13212 -0.33233 C 0.13594 -0.3358 0.13681 -0.33626 0.13993 -0.34158 C 0.14358 -0.34783 0.14219 -0.35153 0.14775 -0.35453 C 0.14827 -0.35638 0.14809 -0.3587 0.14914 -0.36008 C 0.15052 -0.36147 0.15261 -0.36078 0.15417 -0.3617 C 0.1599 -0.36517 0.16511 -0.37003 0.17118 -0.3728 C 0.18195 -0.38321 0.16841 -0.37095 0.179 -0.37859 C 0.18351 -0.38159 0.18577 -0.38714 0.19063 -0.38946 C 0.19601 -0.36425 0.19445 -0.33742 0.18681 -0.31406 C 0.18455 -0.29625 0.17952 -0.27752 0.1724 -0.26249 C 0.17066 -0.25439 0.16789 -0.25231 0.16459 -0.24561 C 0.16337 -0.24353 0.16337 -0.24029 0.16198 -0.23844 C 0.16059 -0.23636 0.15851 -0.23589 0.15677 -0.23474 C 0.14948 -0.22017 0.15348 -0.22479 0.14653 -0.21809 C 0.14011 -0.19958 0.14809 -0.21809 0.13993 -0.20907 C 0.13872 -0.20745 0.13837 -0.20514 0.13733 -0.20328 C 0.13629 -0.2019 0.13473 -0.20097 0.13351 -0.19958 C 0.13143 -0.19149 0.12761 -0.1908 0.12309 -0.18478 C 0.11407 -0.17299 0.10556 -0.15981 0.09445 -0.15194 C 0.09237 -0.142 0.09445 -0.14755 0.08542 -0.13876 C 0.08421 -0.1376 0.0816 -0.13506 0.0816 -0.13483 C 0.07813 -0.12165 0.08316 -0.13784 0.07639 -0.12604 C 0.06927 -0.11355 0.08212 -0.12743 0.07118 -0.11679 C 0.06893 -0.11193 0.06875 -0.10569 0.06459 -0.10569 " pathEditMode="relative" rAng="0" ptsTypes="ffffffffffffffffffffffffffffffff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-124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1.23034E-6 C 0.00503 -0.00254 0.00902 -0.00647 0.01423 -0.00856 C 0.02934 -0.03099 0.0059 0.00347 0.0243 -0.02104 C 0.03333 -0.0333 0.03854 -0.04625 0.05 -0.05319 C 0.05468 -0.0599 0.05954 -0.06313 0.06406 -0.07007 C 0.06875 -0.08857 0.07881 -0.10985 0.08993 -0.12095 C 0.09322 -0.12812 0.09427 -0.14408 0.09722 -0.14847 C 0.09982 -0.15217 0.10572 -0.15703 0.10572 -0.1568 C 0.10781 -0.16189 0.10885 -0.1679 0.11145 -0.17206 C 0.11302 -0.17461 0.11527 -0.17576 0.11701 -0.17831 C 0.13055 -0.19796 0.11215 -0.17669 0.12725 -0.19311 C 0.13559 -0.21207 0.14635 -0.2278 0.16145 -0.23381 C 0.16822 -0.24375 0.17708 -0.25069 0.18576 -0.25694 C 0.19566 -0.26411 0.18385 -0.25185 0.19583 -0.26318 C 0.20017 -0.26734 0.20468 -0.27128 0.20868 -0.27613 C 0.22586 -0.29741 0.21163 -0.28561 0.2243 -0.2951 C 0.22899 -0.30897 0.23576 -0.31013 0.24427 -0.31869 C 0.24895 -0.32308 0.2526 -0.32886 0.25711 -0.33349 C 0.25937 -0.34251 0.26788 -0.35777 0.27447 -0.36101 C 0.27743 -0.36401 0.27951 -0.3691 0.28298 -0.37165 C 0.28715 -0.37488 0.29687 -0.3765 0.30156 -0.37789 C 0.30625 -0.3772 0.31267 -0.37743 0.31753 -0.37373 C 0.31892 -0.37257 0.31979 -0.37003 0.32152 -0.36956 C 0.3276 -0.36771 0.33402 -0.36818 0.3401 -0.36748 C 0.34496 -0.36494 0.34826 -0.36124 0.35312 -0.35893 C 0.35468 -0.35083 0.35451 -0.34112 0.35156 -0.33349 C 0.34947 -0.3284 0.34461 -0.31869 0.34461 -0.31845 C 0.34288 -0.31152 0.33732 -0.29926 0.33732 -0.29903 C 0.33524 -0.29024 0.33316 -0.28862 0.32864 -0.28261 C 0.32274 -0.27451 0.31788 -0.26665 0.31163 -0.25902 C 0.30729 -0.2537 0.30173 -0.25162 0.29722 -0.2463 C 0.28888 -0.23589 0.29722 -0.24329 0.28715 -0.23566 C 0.2835 -0.22803 0.27586 -0.22086 0.27013 -0.2167 C 0.26666 -0.20837 0.25868 -0.20097 0.25312 -0.19542 C 0.24947 -0.18733 0.24322 -0.17831 0.23732 -0.17414 C 0.23281 -0.17091 0.23298 -0.17345 0.22881 -0.16975 C 0.22239 -0.16443 0.21822 -0.15819 0.21145 -0.15495 C 0.20538 -0.1487 0.19913 -0.14408 0.19288 -0.13807 C 0.19149 -0.13668 0.18871 -0.13367 0.18871 -0.13344 C 0.1875 -0.13136 0.18715 -0.12858 0.18576 -0.1272 C 0.18333 -0.12488 0.17708 -0.12326 0.17708 -0.12303 C 0.17048 -0.11309 0.17482 -0.11864 0.16441 -0.10823 C 0.16302 -0.10684 0.16006 -0.10384 0.16006 -0.10361 C 0.15798 -0.09505 0.1467 -0.08603 0.14131 -0.08071 C 0.12604 -0.06568 0.14982 -0.08279 0.13142 -0.06776 C 0.11979 -0.05828 0.10798 -0.05018 0.09566 -0.04232 C 0.09045 -0.03885 0.0868 -0.03423 0.08142 -0.03168 C 0.07447 -0.02474 0.07881 -0.02243 0.07135 -0.01896 C 0.06406 -0.00879 0.04566 0.01226 0.03576 0.01712 C 0.0302 0.02521 0.02343 0.02752 0.01718 0.034 C 0.00347 0.04834 0.02274 0.03307 0.00694 0.04464 C 0.00052 0.05944 0.00816 0.04487 4.72222E-6 0.05319 C -0.00365 0.05689 -0.0066 0.06198 -0.0099 0.06591 C -0.01667 0.08094 -0.00869 0.06591 -0.01719 0.07447 C -0.01893 0.07609 -0.01997 0.07909 -0.02136 0.08094 C -0.02414 0.08418 -0.03004 0.0895 -0.03004 0.08973 C -0.03195 0.09366 -0.03386 0.09783 -0.03577 0.10199 C -0.03681 0.1043 -0.03768 0.10615 -0.03872 0.10847 C -0.03959 0.11055 -0.04306 0.11517 -0.0415 0.11471 C -0.03872 0.11425 -0.03577 0.11332 -0.03299 0.11286 C -0.02535 0.10523 -0.02257 0.10407 -0.01441 0.09991 C -0.00226 0.08835 0.01336 0.08858 0.02708 0.08719 C 0.0335 0.0858 0.03923 0.08372 0.04566 0.08094 C 0.05538 0.07169 0.06875 0.06869 0.08003 0.06383 C 0.08298 0.06291 0.09253 0.05944 0.09444 0.05736 C 0.10711 0.0444 0.12135 0.03932 0.13576 0.03215 C 0.15555 0.0222 0.17482 0.01457 0.19583 0.01087 C 0.2085 0.00324 0.22204 0.00139 0.23454 -0.00624 C 0.25555 -0.01919 0.27899 -0.02659 0.30156 -0.03168 C 0.32586 -0.04972 0.35989 -0.0488 0.38593 -0.05088 C 0.39878 -0.05758 0.46684 -0.05874 0.47725 -0.05943 C 0.49427 -0.06475 0.50954 -0.06984 0.52743 -0.07215 C 0.54062 -0.07655 0.5552 -0.07817 0.56892 -0.08071 C 0.59045 -0.09066 0.61406 -0.08094 0.63611 -0.08696 C 0.67447 -0.0858 0.71111 -0.08256 0.74913 -0.08071 C 0.76493 -0.07262 0.78107 -0.06568 0.79756 -0.06152 C 0.80625 -0.05735 0.81458 -0.05365 0.82343 -0.05088 C 0.83454 -0.04255 0.84583 -0.0333 0.85763 -0.02752 C 0.86545 -0.01873 0.87413 -0.0111 0.8835 -0.00624 C 0.89027 0.00208 0.89826 0.00763 0.90486 0.01712 C 0.90902 0.03562 0.90277 0.01341 0.91059 0.02567 C 0.91163 0.02729 0.91076 0.03053 0.9118 0.03215 C 0.9125 0.03307 0.92326 0.03862 0.92482 0.04047 C 0.92691 0.05088 0.92864 0.04579 0.93368 0.05319 " pathEditMode="relative" rAng="0" ptsTypes="fffffffffffffffffffffffffffffffffffffffffffffffffffffffffffffffffffffffffffffffffffA">
                                      <p:cBhvr>
                                        <p:cTn id="6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1" build="p"/>
      <p:bldP spid="17" grpId="0" animBg="1"/>
      <p:bldP spid="17" grpId="1" animBg="1"/>
      <p:bldP spid="17" grpId="2" animBg="1"/>
      <p:bldP spid="18" grpId="0"/>
      <p:bldP spid="18" grpId="1"/>
      <p:bldP spid="20" grpId="0" animBg="1"/>
      <p:bldP spid="20" grpId="1" animBg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0" y="142852"/>
            <a:ext cx="4429124" cy="250033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4357686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Помоги Квакше  укрыться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 от дождика, 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правильно назови картинку на капельке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AppData\Local\Temp\HZ$D.754.3818\туч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26" t="3725" r="20305" b="42880"/>
          <a:stretch>
            <a:fillRect/>
          </a:stretch>
        </p:blipFill>
        <p:spPr bwMode="auto">
          <a:xfrm>
            <a:off x="4286248" y="0"/>
            <a:ext cx="3286148" cy="215486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4" name="Picture 6" descr="D:\Логопеды\Эл игра ЛЯГУШОНОК\л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357694"/>
            <a:ext cx="2600325" cy="2047875"/>
          </a:xfrm>
          <a:prstGeom prst="rect">
            <a:avLst/>
          </a:prstGeom>
          <a:noFill/>
        </p:spPr>
      </p:pic>
      <p:grpSp>
        <p:nvGrpSpPr>
          <p:cNvPr id="37" name="Группа 36"/>
          <p:cNvGrpSpPr/>
          <p:nvPr/>
        </p:nvGrpSpPr>
        <p:grpSpPr>
          <a:xfrm>
            <a:off x="4071934" y="1857364"/>
            <a:ext cx="1531620" cy="1638300"/>
            <a:chOff x="4164029" y="1936205"/>
            <a:chExt cx="1531620" cy="1638300"/>
          </a:xfrm>
        </p:grpSpPr>
        <p:pic>
          <p:nvPicPr>
            <p:cNvPr id="2060" name="Picture 12" descr="C:\Users\User\AppData\Local\Temp\HZ$D.754.3823\капля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</a:blip>
            <a:srcRect/>
            <a:stretch>
              <a:fillRect/>
            </a:stretch>
          </p:blipFill>
          <p:spPr bwMode="auto">
            <a:xfrm rot="773920">
              <a:off x="4164029" y="1936205"/>
              <a:ext cx="1531620" cy="1638300"/>
            </a:xfrm>
            <a:prstGeom prst="rect">
              <a:avLst/>
            </a:prstGeom>
            <a:noFill/>
          </p:spPr>
        </p:pic>
        <p:pic>
          <p:nvPicPr>
            <p:cNvPr id="2064" name="Picture 16" descr="https://wordassociations.net/image/600x/svg_to_png/jonata_Bowkno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2714620"/>
              <a:ext cx="585137" cy="511020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 rot="421718">
            <a:off x="6023802" y="2016355"/>
            <a:ext cx="1531620" cy="1638300"/>
            <a:chOff x="6125852" y="2615828"/>
            <a:chExt cx="1531620" cy="1638300"/>
          </a:xfrm>
        </p:grpSpPr>
        <p:pic>
          <p:nvPicPr>
            <p:cNvPr id="18" name="Picture 12" descr="C:\Users\User\AppData\Local\Temp\HZ$D.754.3823\капля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/>
            </a:blip>
            <a:srcRect/>
            <a:stretch>
              <a:fillRect/>
            </a:stretch>
          </p:blipFill>
          <p:spPr bwMode="auto">
            <a:xfrm rot="21027999">
              <a:off x="6125852" y="2615828"/>
              <a:ext cx="1531620" cy="1638300"/>
            </a:xfrm>
            <a:prstGeom prst="rect">
              <a:avLst/>
            </a:prstGeom>
            <a:noFill/>
          </p:spPr>
        </p:pic>
        <p:pic>
          <p:nvPicPr>
            <p:cNvPr id="2066" name="Picture 18" descr="https://im0-tub-ru.yandex.net/i?id=f732341e667ca26e16a10b48fbdd07fa&amp;n=33&amp;h=215&amp;w=20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2264" y="3286124"/>
              <a:ext cx="622328" cy="646379"/>
            </a:xfrm>
            <a:prstGeom prst="rect">
              <a:avLst/>
            </a:prstGeom>
            <a:noFill/>
          </p:spPr>
        </p:pic>
      </p:grpSp>
      <p:grpSp>
        <p:nvGrpSpPr>
          <p:cNvPr id="39" name="Группа 38"/>
          <p:cNvGrpSpPr/>
          <p:nvPr/>
        </p:nvGrpSpPr>
        <p:grpSpPr>
          <a:xfrm>
            <a:off x="5072066" y="2143116"/>
            <a:ext cx="1531620" cy="1638300"/>
            <a:chOff x="4911407" y="2615829"/>
            <a:chExt cx="1531620" cy="1638300"/>
          </a:xfrm>
        </p:grpSpPr>
        <p:pic>
          <p:nvPicPr>
            <p:cNvPr id="21" name="Picture 12" descr="C:\Users\User\AppData\Local\Temp\HZ$D.754.3823\капля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/>
            </a:blip>
            <a:srcRect/>
            <a:stretch>
              <a:fillRect/>
            </a:stretch>
          </p:blipFill>
          <p:spPr bwMode="auto">
            <a:xfrm>
              <a:off x="4911407" y="2615829"/>
              <a:ext cx="1531620" cy="1638300"/>
            </a:xfrm>
            <a:prstGeom prst="rect">
              <a:avLst/>
            </a:prstGeom>
            <a:noFill/>
          </p:spPr>
        </p:pic>
        <p:pic>
          <p:nvPicPr>
            <p:cNvPr id="2068" name="Picture 20" descr="http://3.bp.blogspot.com/-b79ydjdih5w/Uu0a8ZV2PQI/AAAAAAAAopo/fazacUqBP60/s1600/the_bashful_dwarf_by_ifoxspirit-d5sfia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57818" y="3000372"/>
              <a:ext cx="693703" cy="1040555"/>
            </a:xfrm>
            <a:prstGeom prst="rect">
              <a:avLst/>
            </a:prstGeom>
            <a:noFill/>
          </p:spPr>
        </p:pic>
      </p:grpSp>
      <p:grpSp>
        <p:nvGrpSpPr>
          <p:cNvPr id="26" name="Группа 25"/>
          <p:cNvGrpSpPr/>
          <p:nvPr/>
        </p:nvGrpSpPr>
        <p:grpSpPr>
          <a:xfrm rot="774433">
            <a:off x="5572132" y="1785926"/>
            <a:ext cx="1531620" cy="1638300"/>
            <a:chOff x="7197421" y="2187199"/>
            <a:chExt cx="1531620" cy="1638300"/>
          </a:xfrm>
        </p:grpSpPr>
        <p:pic>
          <p:nvPicPr>
            <p:cNvPr id="24" name="Picture 12" descr="C:\Users\User\AppData\Local\Temp\HZ$D.754.3823\капля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/>
            </a:blip>
            <a:srcRect/>
            <a:stretch>
              <a:fillRect/>
            </a:stretch>
          </p:blipFill>
          <p:spPr bwMode="auto">
            <a:xfrm rot="21027999">
              <a:off x="7197421" y="2187199"/>
              <a:ext cx="1531620" cy="1638300"/>
            </a:xfrm>
            <a:prstGeom prst="rect">
              <a:avLst/>
            </a:prstGeom>
            <a:noFill/>
          </p:spPr>
        </p:pic>
        <p:pic>
          <p:nvPicPr>
            <p:cNvPr id="2070" name="Picture 22" descr="https://im0-tub-ru.yandex.net/i?id=ddc17d17b148e7f7dc8d57dd9e09d00a&amp;n=33&amp;h=215&amp;w=22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15272" y="2786058"/>
              <a:ext cx="676265" cy="657905"/>
            </a:xfrm>
            <a:prstGeom prst="rect">
              <a:avLst/>
            </a:prstGeom>
            <a:noFill/>
          </p:spPr>
        </p:pic>
      </p:grpSp>
      <p:sp>
        <p:nvSpPr>
          <p:cNvPr id="2072" name="AutoShape 24" descr="http://ru.stockfresh.com/thumbs/dazdraperma/4466862_Cartoon-%D0%BF%D0%B0%D0%B2%D0%BB%D0%B8%D0%BD-%D0%BF%D1%82%D0%B8%D1%86%D0%B0-%D0%BA%D1%80%D0%B0%D1%81%D0%B8%D0%B2%D0%BE%D0%B9-%D1%85%D0%B2%D0%BE%D1%81%D1%82-%D0%BA%D1%80%D0%B0%D1%81%D0%BE%D1%82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utoShape 26" descr="http://ru.stockfresh.com/thumbs/dazdraperma/4466862_Cartoon-%D0%BF%D0%B0%D0%B2%D0%BB%D0%B8%D0%BD-%D0%BF%D1%82%D0%B8%D1%86%D0%B0-%D0%BA%D1%80%D0%B0%D1%81%D0%B8%D0%B2%D0%BE%D0%B9-%D1%85%D0%B2%D0%BE%D1%81%D1%82-%D0%BA%D1%80%D0%B0%D1%81%D0%BE%D1%82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 rot="855180">
            <a:off x="3749973" y="1592066"/>
            <a:ext cx="1531620" cy="1638300"/>
            <a:chOff x="2125325" y="3187332"/>
            <a:chExt cx="1531620" cy="1638300"/>
          </a:xfrm>
        </p:grpSpPr>
        <p:pic>
          <p:nvPicPr>
            <p:cNvPr id="22" name="Picture 12" descr="C:\Users\User\AppData\Local\Temp\HZ$D.754.3823\капля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/>
            </a:blip>
            <a:srcRect/>
            <a:stretch>
              <a:fillRect/>
            </a:stretch>
          </p:blipFill>
          <p:spPr bwMode="auto">
            <a:xfrm rot="21027999">
              <a:off x="2125325" y="3187332"/>
              <a:ext cx="1531620" cy="1638300"/>
            </a:xfrm>
            <a:prstGeom prst="rect">
              <a:avLst/>
            </a:prstGeom>
            <a:noFill/>
          </p:spPr>
        </p:pic>
        <p:pic>
          <p:nvPicPr>
            <p:cNvPr id="2077" name="Picture 29" descr="https://previews.123rf.com/images/dedmazay/dedmazay1202/dedmazay120200032/12356619-Peacock-on-a-white-background-vector-illustration-Stock-Photo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3174" y="3786190"/>
              <a:ext cx="673990" cy="785818"/>
            </a:xfrm>
            <a:prstGeom prst="rect">
              <a:avLst/>
            </a:prstGeom>
            <a:noFill/>
          </p:spPr>
        </p:pic>
      </p:grpSp>
      <p:grpSp>
        <p:nvGrpSpPr>
          <p:cNvPr id="28" name="Группа 27"/>
          <p:cNvGrpSpPr/>
          <p:nvPr/>
        </p:nvGrpSpPr>
        <p:grpSpPr>
          <a:xfrm>
            <a:off x="4500562" y="1643050"/>
            <a:ext cx="1531620" cy="1638300"/>
            <a:chOff x="1911010" y="2544390"/>
            <a:chExt cx="1531620" cy="1638300"/>
          </a:xfrm>
        </p:grpSpPr>
        <p:pic>
          <p:nvPicPr>
            <p:cNvPr id="23" name="Picture 12" descr="C:\Users\User\AppData\Local\Temp\HZ$D.754.3823\капля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/>
            </a:blip>
            <a:srcRect/>
            <a:stretch>
              <a:fillRect/>
            </a:stretch>
          </p:blipFill>
          <p:spPr bwMode="auto">
            <a:xfrm rot="21027999">
              <a:off x="1911010" y="2544390"/>
              <a:ext cx="1531620" cy="1638300"/>
            </a:xfrm>
            <a:prstGeom prst="rect">
              <a:avLst/>
            </a:prstGeom>
            <a:noFill/>
          </p:spPr>
        </p:pic>
        <p:pic>
          <p:nvPicPr>
            <p:cNvPr id="2081" name="Picture 33" descr="http://kulturazaozersk.ru/wp-content/uploads/2015/11/TygN4mhtDFg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8860" y="3214686"/>
              <a:ext cx="691451" cy="649798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576978">
            <a:off x="5198144" y="1688029"/>
            <a:ext cx="1531620" cy="1638300"/>
            <a:chOff x="410813" y="5104178"/>
            <a:chExt cx="1531620" cy="1638300"/>
          </a:xfrm>
        </p:grpSpPr>
        <p:pic>
          <p:nvPicPr>
            <p:cNvPr id="25" name="Picture 12" descr="C:\Users\User\AppData\Local\Temp\HZ$D.754.3823\капля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/>
            </a:blip>
            <a:srcRect/>
            <a:stretch>
              <a:fillRect/>
            </a:stretch>
          </p:blipFill>
          <p:spPr bwMode="auto">
            <a:xfrm rot="21027999">
              <a:off x="410813" y="5104178"/>
              <a:ext cx="1531620" cy="1638300"/>
            </a:xfrm>
            <a:prstGeom prst="rect">
              <a:avLst/>
            </a:prstGeom>
            <a:noFill/>
          </p:spPr>
        </p:pic>
        <p:pic>
          <p:nvPicPr>
            <p:cNvPr id="2083" name="Picture 35" descr="http://img.anews.com/media/posts/images/20151110/34282914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7224" y="5786454"/>
              <a:ext cx="710770" cy="6933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25624E-6 L 0.00243 0.2146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07216E-6 L -0.0316 0.12581 " pathEditMode="relative" ptsTypes="AA">
                                      <p:cBhvr>
                                        <p:cTn id="3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6772E-7 L -0.01198 0.2458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0287E-6 L -0.00156 0.2425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34783E-6 L -0.00504 0.2037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3784E-6 L 0.00539 0.2708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User\AppData\Local\Temp\HZ$D.051.1963\лягушка прыгает по кувшинкам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09" b="36373"/>
          <a:stretch>
            <a:fillRect/>
          </a:stretch>
        </p:blipFill>
        <p:spPr bwMode="auto">
          <a:xfrm>
            <a:off x="785786" y="3214686"/>
            <a:ext cx="3981464" cy="3006603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0" y="0"/>
            <a:ext cx="6858016" cy="164307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Помоги Квакше рассказать о том, что он сегодня увидел. Составь предложение по картинке.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Логопеды\Эл игра ЛЯГУШОНОК\лягушка зад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337564"/>
            <a:ext cx="4000496" cy="3520436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3714744" y="1857364"/>
            <a:ext cx="1143008" cy="1000132"/>
            <a:chOff x="4286248" y="2071678"/>
            <a:chExt cx="1143008" cy="1000132"/>
          </a:xfrm>
        </p:grpSpPr>
        <p:sp>
          <p:nvSpPr>
            <p:cNvPr id="11" name="Овал 10"/>
            <p:cNvSpPr/>
            <p:nvPr/>
          </p:nvSpPr>
          <p:spPr>
            <a:xfrm>
              <a:off x="4286248" y="2071678"/>
              <a:ext cx="1143008" cy="1000132"/>
            </a:xfrm>
            <a:prstGeom prst="ellipse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 descr="C:\Users\User\AppData\Local\Temp\HZ$D.051.1969\комар летит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7686" y="2071678"/>
              <a:ext cx="928694" cy="914400"/>
            </a:xfrm>
            <a:prstGeom prst="rect">
              <a:avLst/>
            </a:prstGeom>
            <a:noFill/>
          </p:spPr>
        </p:pic>
      </p:grpSp>
      <p:grpSp>
        <p:nvGrpSpPr>
          <p:cNvPr id="18" name="Группа 17"/>
          <p:cNvGrpSpPr/>
          <p:nvPr/>
        </p:nvGrpSpPr>
        <p:grpSpPr>
          <a:xfrm>
            <a:off x="4929190" y="1643050"/>
            <a:ext cx="1559727" cy="1500198"/>
            <a:chOff x="6715140" y="1643050"/>
            <a:chExt cx="1488289" cy="1357322"/>
          </a:xfrm>
        </p:grpSpPr>
        <p:sp>
          <p:nvSpPr>
            <p:cNvPr id="16" name="Овал 15"/>
            <p:cNvSpPr/>
            <p:nvPr/>
          </p:nvSpPr>
          <p:spPr>
            <a:xfrm>
              <a:off x="6786578" y="1785926"/>
              <a:ext cx="1357322" cy="1214446"/>
            </a:xfrm>
            <a:prstGeom prst="ellipse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FFCC"/>
                </a:solidFill>
              </a:endParaRPr>
            </a:p>
          </p:txBody>
        </p:sp>
        <p:pic>
          <p:nvPicPr>
            <p:cNvPr id="1038" name="Picture 14" descr="C:\Users\User\AppData\Local\Temp\HZ$D.051.1971\ляг прыг2.gif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15140" y="1643050"/>
              <a:ext cx="1488289" cy="1190630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3857620" y="2500306"/>
            <a:ext cx="1857388" cy="1928826"/>
            <a:chOff x="4143372" y="3429000"/>
            <a:chExt cx="1857388" cy="1928826"/>
          </a:xfrm>
        </p:grpSpPr>
        <p:sp>
          <p:nvSpPr>
            <p:cNvPr id="19" name="Овал 18"/>
            <p:cNvSpPr/>
            <p:nvPr/>
          </p:nvSpPr>
          <p:spPr>
            <a:xfrm>
              <a:off x="4286248" y="3643314"/>
              <a:ext cx="1714512" cy="1714512"/>
            </a:xfrm>
            <a:prstGeom prst="ellipse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FFCC"/>
                </a:solidFill>
              </a:endParaRPr>
            </a:p>
          </p:txBody>
        </p:sp>
        <p:pic>
          <p:nvPicPr>
            <p:cNvPr id="1041" name="Picture 17" descr="http://smayls.ru/data/smiles/animashki-cvety-263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43372" y="3429000"/>
              <a:ext cx="1785950" cy="1666887"/>
            </a:xfrm>
            <a:prstGeom prst="rect">
              <a:avLst/>
            </a:prstGeom>
            <a:noFill/>
          </p:spPr>
        </p:pic>
      </p:grpSp>
      <p:pic>
        <p:nvPicPr>
          <p:cNvPr id="1043" name="Picture 19" descr="C:\Users\User\Desktop\Рисунок1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388546"/>
            <a:ext cx="2801965" cy="2405558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>
            <a:off x="4143372" y="2285992"/>
            <a:ext cx="1500198" cy="2214578"/>
            <a:chOff x="142844" y="1714488"/>
            <a:chExt cx="1500198" cy="2214578"/>
          </a:xfrm>
        </p:grpSpPr>
        <p:sp>
          <p:nvSpPr>
            <p:cNvPr id="23" name="Овал 22"/>
            <p:cNvSpPr/>
            <p:nvPr/>
          </p:nvSpPr>
          <p:spPr>
            <a:xfrm>
              <a:off x="142844" y="1714488"/>
              <a:ext cx="1500198" cy="2214578"/>
            </a:xfrm>
            <a:prstGeom prst="ellipse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http://www.clipartkid.com/images/155/can-t-find-the-perfect-clip-art-cUO0sF-clipart.gif"/>
            <p:cNvPicPr>
              <a:picLocks noChangeAspect="1" noChangeArrowheads="1" noCrop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1928802"/>
              <a:ext cx="1190625" cy="1905000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4857752" y="2143116"/>
            <a:ext cx="1643074" cy="1285884"/>
            <a:chOff x="7072330" y="1857364"/>
            <a:chExt cx="1643074" cy="1285884"/>
          </a:xfrm>
        </p:grpSpPr>
        <p:sp>
          <p:nvSpPr>
            <p:cNvPr id="26" name="Овал 25"/>
            <p:cNvSpPr/>
            <p:nvPr/>
          </p:nvSpPr>
          <p:spPr>
            <a:xfrm>
              <a:off x="7215206" y="1857364"/>
              <a:ext cx="1500198" cy="1285884"/>
            </a:xfrm>
            <a:prstGeom prst="ellipse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 descr="C:\Users\User\AppData\Local\Temp\HZ$D.278.614\улитка ползёт.gif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072330" y="1974522"/>
              <a:ext cx="1523992" cy="8229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1143000"/>
          </a:xfrm>
        </p:spPr>
        <p:txBody>
          <a:bodyPr>
            <a:noAutofit/>
          </a:bodyPr>
          <a:lstStyle/>
          <a:p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img3.proshkolu.ru/content/media/pic/std/3000000/2004000/2003906-3b9e362620736dd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6416478" cy="2366969"/>
          </a:xfrm>
          <a:prstGeom prst="rect">
            <a:avLst/>
          </a:prstGeom>
          <a:noFill/>
        </p:spPr>
      </p:pic>
      <p:pic>
        <p:nvPicPr>
          <p:cNvPr id="2053" name="Picture 5" descr="http://www.beesona.ru/upload/997/4e5b5e792ef0a3ba601aebfde3d9a6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857496"/>
            <a:ext cx="4048125" cy="363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546</TotalTime>
  <Words>144</Words>
  <Application>Microsoft Office PowerPoint</Application>
  <PresentationFormat>Экран (4:3)</PresentationFormat>
  <Paragraphs>33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Прогулка с лягушонком Квакшей</vt:lpstr>
      <vt:lpstr>Цель:</vt:lpstr>
      <vt:lpstr>Правила работы с презентацией:</vt:lpstr>
      <vt:lpstr>                 Спой вместе с лягушонком                   гласные песенки цветочков,                прочитай или повтори за взрослым</vt:lpstr>
      <vt:lpstr>Помоги лягушонку перебраться на  через болото, прочитай или повтори  за взрослым слоги</vt:lpstr>
      <vt:lpstr>Покорми лягушонка комариками,  прочитай или повтори за взрослым слоги</vt:lpstr>
      <vt:lpstr>Помоги Квакше  укрыться  от дождика,  правильно назови картинку на капельке</vt:lpstr>
      <vt:lpstr>Помоги Квакше рассказать о том, что он сегодня увидел. Составь предложение по картинке.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Необыкновенные приключения лягушонка Квакши</dc:title>
  <dc:creator>User</dc:creator>
  <cp:lastModifiedBy>ПОЛЬЗОВАТЕЛЬ</cp:lastModifiedBy>
  <cp:revision>78</cp:revision>
  <dcterms:created xsi:type="dcterms:W3CDTF">2017-03-29T05:52:29Z</dcterms:created>
  <dcterms:modified xsi:type="dcterms:W3CDTF">2023-08-04T09:33:10Z</dcterms:modified>
</cp:coreProperties>
</file>